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9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D7052-F835-447F-9B31-0E299539C5F1}" type="datetimeFigureOut">
              <a:rPr lang="ru-RU"/>
              <a:pPr>
                <a:defRPr/>
              </a:pPr>
              <a:t>11.04.2010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9E316-7959-46B7-B911-886BD86BEB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CEFA5-DEBE-4837-BC49-C1EFB5E205B6}" type="datetimeFigureOut">
              <a:rPr lang="ru-RU"/>
              <a:pPr>
                <a:defRPr/>
              </a:pPr>
              <a:t>11.04.2010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E806A-FE9F-476C-8695-4798077440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4FABF-6B8D-42AD-A012-87368030F0AE}" type="datetimeFigureOut">
              <a:rPr lang="ru-RU"/>
              <a:pPr>
                <a:defRPr/>
              </a:pPr>
              <a:t>11.04.2010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5ED24-DA99-4B98-89B0-87D3135141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D222A-BA14-4E62-95A2-2A23BFEFC483}" type="datetimeFigureOut">
              <a:rPr lang="ru-RU"/>
              <a:pPr>
                <a:defRPr/>
              </a:pPr>
              <a:t>11.04.2010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BE504-9EF5-4F6F-A7ED-BA3C5600DA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1B9D8-791D-42C5-BABA-D04A96AEC0DA}" type="datetimeFigureOut">
              <a:rPr lang="ru-RU"/>
              <a:pPr>
                <a:defRPr/>
              </a:pPr>
              <a:t>11.04.2010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EC3D2-218E-4E84-905A-A82E8526DE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EB6B0-6EA8-44E1-B35A-FAF57F6079D8}" type="datetimeFigureOut">
              <a:rPr lang="ru-RU"/>
              <a:pPr>
                <a:defRPr/>
              </a:pPr>
              <a:t>11.04.2010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B5A35-C836-45F7-86E6-248A636D64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F3C98-1792-47CF-9690-60C4826D7532}" type="datetimeFigureOut">
              <a:rPr lang="ru-RU"/>
              <a:pPr>
                <a:defRPr/>
              </a:pPr>
              <a:t>11.04.2010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F1FA4-B187-4D34-8BE7-2B4D018F63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65E74-5B98-4D9B-B9BD-1428D6B1B8BD}" type="datetimeFigureOut">
              <a:rPr lang="ru-RU"/>
              <a:pPr>
                <a:defRPr/>
              </a:pPr>
              <a:t>11.04.2010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74DA6-EFA6-4E70-8150-68CC4B072C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15645-EFA0-4E38-98BC-4C2A0A633753}" type="datetimeFigureOut">
              <a:rPr lang="ru-RU"/>
              <a:pPr>
                <a:defRPr/>
              </a:pPr>
              <a:t>11.04.2010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D2248-0563-47A6-9788-AAA9C38F01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1CB59-CA0E-4D54-932B-BB8C4B79643E}" type="datetimeFigureOut">
              <a:rPr lang="ru-RU"/>
              <a:pPr>
                <a:defRPr/>
              </a:pPr>
              <a:t>11.04.2010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1ACF9-9DE2-41F3-8778-CD735755B0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1C07D-50E7-45BB-ABF1-F6ED248F35BD}" type="datetimeFigureOut">
              <a:rPr lang="ru-RU"/>
              <a:pPr>
                <a:defRPr/>
              </a:pPr>
              <a:t>11.04.2010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98ACF-1826-4316-8F1A-90E00CC70A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3B60E4-5CC7-40F6-930F-BAB322A8A615}" type="datetimeFigureOut">
              <a:rPr lang="ru-RU"/>
              <a:pPr>
                <a:defRPr/>
              </a:pPr>
              <a:t>11.04.2010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3C17F2-F6F0-4FA6-BAF9-1F11A7564D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4" name="Рисунок 3" descr="р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1571625"/>
            <a:ext cx="6999288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928688" y="357188"/>
            <a:ext cx="7858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Северный  экономический  район</a:t>
            </a:r>
            <a:endParaRPr lang="en-US" sz="3600" b="1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3600" b="1">
                <a:solidFill>
                  <a:schemeClr val="bg1"/>
                </a:solidFill>
                <a:latin typeface="Calibri" pitchFamily="34" charset="0"/>
              </a:rPr>
              <a:t>    </a:t>
            </a:r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            </a:t>
            </a:r>
            <a:r>
              <a:rPr lang="en-US" sz="3200" b="1">
                <a:solidFill>
                  <a:schemeClr val="bg1"/>
                </a:solidFill>
                <a:latin typeface="Calibri" pitchFamily="34" charset="0"/>
              </a:rPr>
              <a:t>(</a:t>
            </a:r>
            <a:r>
              <a:rPr lang="ru-RU" sz="3200" b="1">
                <a:solidFill>
                  <a:schemeClr val="bg1"/>
                </a:solidFill>
                <a:latin typeface="Calibri" pitchFamily="34" charset="0"/>
              </a:rPr>
              <a:t>природа и население)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0" name="Содержимое 3" descr="онега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42875" y="0"/>
            <a:ext cx="9429750" cy="6858000"/>
          </a:xfrm>
        </p:spPr>
      </p:pic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2857500" y="285750"/>
            <a:ext cx="45005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i="1">
                <a:solidFill>
                  <a:schemeClr val="bg1"/>
                </a:solidFill>
                <a:latin typeface="Calibri" pitchFamily="34" charset="0"/>
              </a:rPr>
              <a:t>Река Онега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4" name="Содержимое 3" descr="онеж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3429000" y="500063"/>
            <a:ext cx="34083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i="1">
                <a:solidFill>
                  <a:schemeClr val="bg1"/>
                </a:solidFill>
                <a:latin typeface="Calibri" pitchFamily="34" charset="0"/>
              </a:rPr>
              <a:t>Онежское озеро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8" name="Содержимое 3" descr="Белое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86875" cy="6858000"/>
          </a:xfrm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1500188" y="65008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357188" y="428625"/>
            <a:ext cx="6572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i="1">
                <a:solidFill>
                  <a:schemeClr val="bg1"/>
                </a:solidFill>
                <a:latin typeface="Calibri" pitchFamily="34" charset="0"/>
              </a:rPr>
              <a:t>Белое озеро в Вологодской области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2" name="Содержимое 3" descr="Пяоз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44450" y="0"/>
            <a:ext cx="9188450" cy="6910388"/>
          </a:xfrm>
        </p:spPr>
      </p:pic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2143125" y="285750"/>
            <a:ext cx="43592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chemeClr val="bg1"/>
                </a:solidFill>
                <a:latin typeface="Calibri" pitchFamily="34" charset="0"/>
              </a:rPr>
              <a:t>Пяозеро в Карелии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6" name="Содержимое 3" descr="сегоз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368300" y="0"/>
            <a:ext cx="9512300" cy="6858000"/>
          </a:xfrm>
        </p:spPr>
      </p:pic>
      <p:sp>
        <p:nvSpPr>
          <p:cNvPr id="26627" name="TextBox 5"/>
          <p:cNvSpPr txBox="1">
            <a:spLocks noChangeArrowheads="1"/>
          </p:cNvSpPr>
          <p:nvPr/>
        </p:nvSpPr>
        <p:spPr bwMode="auto">
          <a:xfrm>
            <a:off x="4786313" y="857250"/>
            <a:ext cx="40687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i="1">
                <a:solidFill>
                  <a:schemeClr val="bg1"/>
                </a:solidFill>
                <a:latin typeface="Calibri" pitchFamily="34" charset="0"/>
              </a:rPr>
              <a:t>Сегозеро в Карелии</a:t>
            </a:r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Содержимое 3" descr="ВБК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667250" cy="3500438"/>
          </a:xfrm>
        </p:spPr>
      </p:pic>
      <p:pic>
        <p:nvPicPr>
          <p:cNvPr id="27651" name="Рисунок 4" descr="ВБК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8638" y="2817813"/>
            <a:ext cx="6075362" cy="404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5072063" y="857250"/>
            <a:ext cx="35718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chemeClr val="bg1"/>
                </a:solidFill>
                <a:latin typeface="Calibri" pitchFamily="34" charset="0"/>
              </a:rPr>
              <a:t>Волго – Балтийский канал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4" name="Содержимое 3" descr="ББК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29000" y="2571750"/>
            <a:ext cx="5715000" cy="4286250"/>
          </a:xfrm>
        </p:spPr>
      </p:pic>
      <p:pic>
        <p:nvPicPr>
          <p:cNvPr id="28675" name="Рисунок 4" descr="ББК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0339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5286375" y="500063"/>
            <a:ext cx="39131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Беломорско- Балтийский                 канал</a:t>
            </a: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Содержимое 4" descr="ТУНЛg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000125"/>
            <a:ext cx="3571875" cy="2786063"/>
          </a:xfrm>
        </p:spPr>
      </p:pic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3500438" y="285750"/>
            <a:ext cx="40671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C00000"/>
                </a:solidFill>
                <a:latin typeface="Calibri" pitchFamily="34" charset="0"/>
              </a:rPr>
              <a:t>Природные зоны</a:t>
            </a:r>
          </a:p>
        </p:txBody>
      </p:sp>
      <p:pic>
        <p:nvPicPr>
          <p:cNvPr id="29700" name="Рисунок 5" descr="лесот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1538" y="1000125"/>
            <a:ext cx="4037012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Рисунок 6" descr="ТАЙГА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63" y="3802063"/>
            <a:ext cx="3429000" cy="30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Box 8"/>
          <p:cNvSpPr txBox="1">
            <a:spLocks noChangeArrowheads="1"/>
          </p:cNvSpPr>
          <p:nvPr/>
        </p:nvSpPr>
        <p:spPr bwMode="auto">
          <a:xfrm>
            <a:off x="7000875" y="4286250"/>
            <a:ext cx="12858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 b="1">
                <a:solidFill>
                  <a:schemeClr val="bg1"/>
                </a:solidFill>
                <a:latin typeface="Calibri" pitchFamily="34" charset="0"/>
              </a:rPr>
              <a:t>?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Природные ресурсы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000125"/>
            <a:ext cx="8258175" cy="5126038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Каменный уголь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Нефть, газ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Железные руды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Медно – никелевые руды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Алюминиевые руды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Поваренная соль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Апатиты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Сырье редких металлов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Алмазы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Стройматериалы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4714876" y="1071546"/>
            <a:ext cx="1643074" cy="5000660"/>
          </a:xfrm>
          <a:prstGeom prst="rightBrace">
            <a:avLst>
              <a:gd name="adj1" fmla="val 12308"/>
              <a:gd name="adj2" fmla="val 50000"/>
            </a:avLst>
          </a:prstGeom>
          <a:ln w="12700"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6578" y="1071546"/>
            <a:ext cx="622927" cy="5072098"/>
          </a:xfrm>
          <a:prstGeom prst="rect">
            <a:avLst/>
          </a:prstGeom>
          <a:noFill/>
        </p:spPr>
        <p:txBody>
          <a:bodyPr vert="wordArtVer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+mn-lt"/>
              </a:rPr>
              <a:t>Минеральные</a:t>
            </a:r>
            <a:endParaRPr lang="ru-RU" sz="24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C00000"/>
                </a:solidFill>
              </a:rPr>
              <a:t>Лесные ресурсы</a:t>
            </a:r>
          </a:p>
        </p:txBody>
      </p:sp>
      <p:pic>
        <p:nvPicPr>
          <p:cNvPr id="6" name="Содержимое 5" descr="елка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20000"/>
          </a:blip>
          <a:srcRect/>
          <a:stretch>
            <a:fillRect/>
          </a:stretch>
        </p:blipFill>
        <p:spPr>
          <a:xfrm>
            <a:off x="142875" y="214313"/>
            <a:ext cx="1323975" cy="1857375"/>
          </a:xfr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14500" y="1714500"/>
            <a:ext cx="6929438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>
                <a:latin typeface="Calibri" pitchFamily="34" charset="0"/>
              </a:rPr>
              <a:t>  </a:t>
            </a:r>
            <a:r>
              <a:rPr lang="ru-RU" sz="2800">
                <a:solidFill>
                  <a:schemeClr val="bg1"/>
                </a:solidFill>
                <a:latin typeface="Calibri" pitchFamily="34" charset="0"/>
              </a:rPr>
              <a:t>4 место – по запасам древесины (8,5%)</a:t>
            </a:r>
          </a:p>
          <a:p>
            <a:pPr>
              <a:buFont typeface="Wingdings" pitchFamily="2" charset="2"/>
              <a:buChar char="Ø"/>
            </a:pPr>
            <a:endParaRPr lang="ru-RU" sz="280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>
                <a:solidFill>
                  <a:schemeClr val="bg1"/>
                </a:solidFill>
                <a:latin typeface="Calibri" pitchFamily="34" charset="0"/>
              </a:rPr>
              <a:t>Ценные хвойные породы - 80%</a:t>
            </a:r>
          </a:p>
          <a:p>
            <a:pPr>
              <a:buFont typeface="Wingdings" pitchFamily="2" charset="2"/>
              <a:buChar char="Ø"/>
            </a:pPr>
            <a:endParaRPr lang="ru-RU" sz="280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>
                <a:solidFill>
                  <a:schemeClr val="bg1"/>
                </a:solidFill>
                <a:latin typeface="Calibri" pitchFamily="34" charset="0"/>
              </a:rPr>
              <a:t>Лесоизбыточные районы………….?</a:t>
            </a:r>
          </a:p>
          <a:p>
            <a:pPr>
              <a:buFont typeface="Wingdings" pitchFamily="2" charset="2"/>
              <a:buChar char="Ø"/>
            </a:pPr>
            <a:endParaRPr lang="ru-RU" sz="28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38" y="2286000"/>
            <a:ext cx="8043862" cy="3840163"/>
          </a:xfrm>
        </p:spPr>
        <p:txBody>
          <a:bodyPr/>
          <a:lstStyle/>
          <a:p>
            <a:r>
              <a:rPr lang="ru-RU" sz="4400" b="1" smtClean="0">
                <a:solidFill>
                  <a:schemeClr val="bg1"/>
                </a:solidFill>
              </a:rPr>
              <a:t>2 республики - ?</a:t>
            </a:r>
          </a:p>
          <a:p>
            <a:r>
              <a:rPr lang="ru-RU" sz="4400" b="1" smtClean="0">
                <a:solidFill>
                  <a:schemeClr val="bg1"/>
                </a:solidFill>
              </a:rPr>
              <a:t>3 области - ?</a:t>
            </a:r>
          </a:p>
          <a:p>
            <a:r>
              <a:rPr lang="ru-RU" sz="4400" b="1" smtClean="0">
                <a:solidFill>
                  <a:schemeClr val="bg1"/>
                </a:solidFill>
              </a:rPr>
              <a:t>1 автономный округ- ?</a:t>
            </a:r>
          </a:p>
          <a:p>
            <a:pPr>
              <a:buFont typeface="Arial" charset="0"/>
              <a:buNone/>
            </a:pPr>
            <a:endParaRPr lang="ru-RU" b="1" smtClean="0">
              <a:solidFill>
                <a:schemeClr val="bg1"/>
              </a:solidFill>
            </a:endParaRPr>
          </a:p>
          <a:p>
            <a:pPr>
              <a:buFont typeface="Arial" charset="0"/>
              <a:buNone/>
            </a:pPr>
            <a:r>
              <a:rPr lang="ru-RU" sz="4800" b="1" smtClean="0">
                <a:solidFill>
                  <a:schemeClr val="bg1"/>
                </a:solidFill>
              </a:rPr>
              <a:t>      </a:t>
            </a:r>
            <a:r>
              <a:rPr lang="en-US" sz="4800" b="1" smtClean="0">
                <a:solidFill>
                  <a:schemeClr val="bg1"/>
                </a:solidFill>
              </a:rPr>
              <a:t>S</a:t>
            </a:r>
            <a:r>
              <a:rPr lang="ru-RU" sz="4800" b="1" smtClean="0">
                <a:solidFill>
                  <a:schemeClr val="bg1"/>
                </a:solidFill>
              </a:rPr>
              <a:t> = 1466 </a:t>
            </a:r>
            <a:r>
              <a:rPr lang="ru-RU" b="1" smtClean="0">
                <a:solidFill>
                  <a:schemeClr val="bg1"/>
                </a:solidFill>
              </a:rPr>
              <a:t>тыс.км² </a:t>
            </a:r>
            <a:r>
              <a:rPr lang="ru-RU" smtClean="0">
                <a:solidFill>
                  <a:schemeClr val="bg1"/>
                </a:solidFill>
              </a:rPr>
              <a:t>( 8,6 % от </a:t>
            </a:r>
            <a:r>
              <a:rPr lang="en-US" smtClean="0">
                <a:solidFill>
                  <a:schemeClr val="bg1"/>
                </a:solidFill>
              </a:rPr>
              <a:t>S</a:t>
            </a:r>
            <a:r>
              <a:rPr lang="ru-RU" smtClean="0">
                <a:solidFill>
                  <a:schemeClr val="bg1"/>
                </a:solidFill>
              </a:rPr>
              <a:t> России)</a:t>
            </a:r>
            <a:r>
              <a:rPr lang="en-US" b="1" smtClean="0">
                <a:solidFill>
                  <a:schemeClr val="bg1"/>
                </a:solidFill>
              </a:rPr>
              <a:t> </a:t>
            </a:r>
            <a:endParaRPr lang="ru-RU" sz="4800" b="1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00188" y="0"/>
            <a:ext cx="5143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                              </a:t>
            </a:r>
          </a:p>
          <a:p>
            <a:endParaRPr lang="ru-RU" sz="400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ru-RU" sz="4000">
                <a:solidFill>
                  <a:srgbClr val="C00000"/>
                </a:solidFill>
                <a:latin typeface="Calibri" pitchFamily="34" charset="0"/>
              </a:rPr>
              <a:t>            </a:t>
            </a:r>
            <a:r>
              <a:rPr lang="ru-RU" sz="4000" b="1" u="sng">
                <a:solidFill>
                  <a:srgbClr val="C00000"/>
                </a:solidFill>
                <a:latin typeface="Calibri" pitchFamily="34" charset="0"/>
              </a:rPr>
              <a:t>СОСТАВ: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7143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Рыбные ресурсы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2770" name="Содержимое 3" descr="рыб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43000"/>
            <a:ext cx="5072063" cy="3803650"/>
          </a:xfrm>
        </p:spPr>
      </p:pic>
      <p:pic>
        <p:nvPicPr>
          <p:cNvPr id="32771" name="Рисунок 4" descr="треск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810000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r>
              <a:rPr lang="ru-RU" smtClean="0">
                <a:solidFill>
                  <a:srgbClr val="C00000"/>
                </a:solidFill>
              </a:rPr>
              <a:t>Население 5,9 млн.чел (4%)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b="1" smtClean="0">
                <a:solidFill>
                  <a:schemeClr val="bg1"/>
                </a:solidFill>
              </a:rPr>
              <a:t>Плотность – 3,5 чел. км²</a:t>
            </a:r>
          </a:p>
          <a:p>
            <a:pPr>
              <a:buFont typeface="Wingdings" pitchFamily="2" charset="2"/>
              <a:buChar char="ü"/>
            </a:pPr>
            <a:r>
              <a:rPr lang="ru-RU" b="1" smtClean="0">
                <a:solidFill>
                  <a:schemeClr val="bg1"/>
                </a:solidFill>
              </a:rPr>
              <a:t>ЕП –отрицательный (-5%), старение </a:t>
            </a:r>
          </a:p>
          <a:p>
            <a:pPr>
              <a:buFont typeface="Wingdings" pitchFamily="2" charset="2"/>
              <a:buChar char="ü"/>
            </a:pPr>
            <a:r>
              <a:rPr lang="ru-RU" b="1" smtClean="0">
                <a:solidFill>
                  <a:schemeClr val="bg1"/>
                </a:solidFill>
              </a:rPr>
              <a:t>Квалифицированные кадры</a:t>
            </a:r>
          </a:p>
          <a:p>
            <a:pPr>
              <a:buFont typeface="Wingdings" pitchFamily="2" charset="2"/>
              <a:buChar char="ü"/>
            </a:pPr>
            <a:r>
              <a:rPr lang="ru-RU" b="1" smtClean="0">
                <a:solidFill>
                  <a:schemeClr val="bg1"/>
                </a:solidFill>
              </a:rPr>
              <a:t>Городское - 77%  (Мурманская обл - 92%)</a:t>
            </a:r>
          </a:p>
          <a:p>
            <a:pPr>
              <a:buFont typeface="Wingdings" pitchFamily="2" charset="2"/>
              <a:buChar char="ü"/>
            </a:pPr>
            <a:r>
              <a:rPr lang="ru-RU" b="1" smtClean="0">
                <a:solidFill>
                  <a:schemeClr val="bg1"/>
                </a:solidFill>
              </a:rPr>
              <a:t>Отток населения в центральные районы</a:t>
            </a:r>
          </a:p>
          <a:p>
            <a:pPr>
              <a:buFont typeface="Wingdings" pitchFamily="2" charset="2"/>
              <a:buChar char="ü"/>
            </a:pPr>
            <a:r>
              <a:rPr lang="ru-RU" b="1" smtClean="0">
                <a:solidFill>
                  <a:schemeClr val="bg1"/>
                </a:solidFill>
              </a:rPr>
              <a:t>Национальный состав - неоднородный</a:t>
            </a:r>
          </a:p>
          <a:p>
            <a:pPr>
              <a:buFont typeface="Wingdings" pitchFamily="2" charset="2"/>
              <a:buChar char="v"/>
            </a:pPr>
            <a:endParaRPr lang="ru-RU" b="1" smtClean="0">
              <a:solidFill>
                <a:schemeClr val="bg1"/>
              </a:solidFill>
            </a:endParaRP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4818" name="Содержимое 3" descr="карелы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" y="0"/>
            <a:ext cx="4071938" cy="3071813"/>
          </a:xfrm>
        </p:spPr>
      </p:pic>
      <p:pic>
        <p:nvPicPr>
          <p:cNvPr id="34819" name="Рисунок 4" descr="коми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0"/>
            <a:ext cx="5000625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Рисунок 5" descr="ненцы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3071813"/>
            <a:ext cx="271462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Box 6"/>
          <p:cNvSpPr txBox="1">
            <a:spLocks noChangeArrowheads="1"/>
          </p:cNvSpPr>
          <p:nvPr/>
        </p:nvSpPr>
        <p:spPr bwMode="auto">
          <a:xfrm>
            <a:off x="4714875" y="2357438"/>
            <a:ext cx="2428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</a:t>
            </a:r>
            <a:r>
              <a:rPr lang="ru-RU" sz="3600" b="1" i="1">
                <a:latin typeface="Calibri" pitchFamily="34" charset="0"/>
              </a:rPr>
              <a:t>Коми</a:t>
            </a:r>
          </a:p>
        </p:txBody>
      </p:sp>
      <p:sp>
        <p:nvSpPr>
          <p:cNvPr id="34822" name="TextBox 7"/>
          <p:cNvSpPr txBox="1">
            <a:spLocks noChangeArrowheads="1"/>
          </p:cNvSpPr>
          <p:nvPr/>
        </p:nvSpPr>
        <p:spPr bwMode="auto">
          <a:xfrm>
            <a:off x="2000250" y="2357438"/>
            <a:ext cx="2000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latin typeface="Calibri" pitchFamily="34" charset="0"/>
              </a:rPr>
              <a:t>Карелы</a:t>
            </a:r>
          </a:p>
        </p:txBody>
      </p:sp>
      <p:pic>
        <p:nvPicPr>
          <p:cNvPr id="34823" name="Рисунок 8" descr="сам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3" y="3071813"/>
            <a:ext cx="4929187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4" name="TextBox 9"/>
          <p:cNvSpPr txBox="1">
            <a:spLocks noChangeArrowheads="1"/>
          </p:cNvSpPr>
          <p:nvPr/>
        </p:nvSpPr>
        <p:spPr bwMode="auto">
          <a:xfrm>
            <a:off x="4857750" y="6143625"/>
            <a:ext cx="1785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chemeClr val="bg1"/>
                </a:solidFill>
                <a:latin typeface="Calibri" pitchFamily="34" charset="0"/>
              </a:rPr>
              <a:t>Саамы</a:t>
            </a:r>
          </a:p>
        </p:txBody>
      </p:sp>
      <p:sp>
        <p:nvSpPr>
          <p:cNvPr id="34825" name="TextBox 12"/>
          <p:cNvSpPr txBox="1">
            <a:spLocks noChangeArrowheads="1"/>
          </p:cNvSpPr>
          <p:nvPr/>
        </p:nvSpPr>
        <p:spPr bwMode="auto">
          <a:xfrm>
            <a:off x="857250" y="6000750"/>
            <a:ext cx="1571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latin typeface="Calibri" pitchFamily="34" charset="0"/>
              </a:rPr>
              <a:t>Ненцы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Куликова Татьяна Станиславовна,</a:t>
            </a:r>
          </a:p>
          <a:p>
            <a:pPr>
              <a:buFont typeface="Arial" charset="0"/>
              <a:buNone/>
            </a:pPr>
            <a:r>
              <a:rPr lang="ru-RU" smtClean="0"/>
              <a:t>         учитель географии МОУ СОШ №149  </a:t>
            </a:r>
          </a:p>
          <a:p>
            <a:pPr>
              <a:buFont typeface="Arial" charset="0"/>
              <a:buNone/>
            </a:pPr>
            <a:r>
              <a:rPr lang="ru-RU" smtClean="0"/>
              <a:t>         г.Красноярск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8" y="274638"/>
            <a:ext cx="5186362" cy="5111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u="sng" dirty="0" smtClean="0">
                <a:solidFill>
                  <a:srgbClr val="C00000"/>
                </a:solidFill>
              </a:rPr>
              <a:t>ЭГП:</a:t>
            </a:r>
            <a:endParaRPr lang="ru-RU" b="1" u="sng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22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7313" y="1643063"/>
            <a:ext cx="3413125" cy="2786062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00375" y="928688"/>
            <a:ext cx="7085013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000">
                <a:solidFill>
                  <a:schemeClr val="bg1"/>
                </a:solidFill>
                <a:latin typeface="Calibri" pitchFamily="34" charset="0"/>
              </a:rPr>
              <a:t>На севере европейской части страны.</a:t>
            </a:r>
          </a:p>
          <a:p>
            <a:pPr marL="342900" indent="-342900">
              <a:buFontTx/>
              <a:buAutoNum type="arabicPeriod"/>
            </a:pPr>
            <a:endParaRPr lang="ru-RU" sz="200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2000">
                <a:solidFill>
                  <a:schemeClr val="bg1"/>
                </a:solidFill>
                <a:latin typeface="Calibri" pitchFamily="34" charset="0"/>
              </a:rPr>
              <a:t>Приморское положение </a:t>
            </a:r>
          </a:p>
          <a:p>
            <a:pPr marL="342900" indent="-342900">
              <a:buFontTx/>
              <a:buAutoNum type="arabicPeriod"/>
            </a:pPr>
            <a:endParaRPr lang="ru-RU" sz="200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2000">
                <a:solidFill>
                  <a:schemeClr val="bg1"/>
                </a:solidFill>
                <a:latin typeface="Calibri" pitchFamily="34" charset="0"/>
              </a:rPr>
              <a:t>Сложившаяся транспортная сеть с незамерзаю-</a:t>
            </a:r>
          </a:p>
          <a:p>
            <a:pPr marL="342900" indent="-342900"/>
            <a:r>
              <a:rPr lang="ru-RU" sz="2000">
                <a:solidFill>
                  <a:schemeClr val="bg1"/>
                </a:solidFill>
                <a:latin typeface="Calibri" pitchFamily="34" charset="0"/>
              </a:rPr>
              <a:t>      щим портом –Мурманск</a:t>
            </a:r>
          </a:p>
          <a:p>
            <a:pPr marL="342900" indent="-342900"/>
            <a:endParaRPr lang="ru-RU" sz="200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buFontTx/>
              <a:buAutoNum type="arabicPeriod" startAt="4"/>
            </a:pPr>
            <a:r>
              <a:rPr lang="ru-RU" sz="2000">
                <a:solidFill>
                  <a:schemeClr val="bg1"/>
                </a:solidFill>
                <a:latin typeface="Calibri" pitchFamily="34" charset="0"/>
              </a:rPr>
              <a:t>Выход к государственной границе.</a:t>
            </a:r>
          </a:p>
          <a:p>
            <a:pPr marL="342900" indent="-342900">
              <a:buFontTx/>
              <a:buAutoNum type="arabicPeriod" startAt="4"/>
            </a:pPr>
            <a:endParaRPr lang="ru-RU" sz="200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buFontTx/>
              <a:buAutoNum type="arabicPeriod" startAt="4"/>
            </a:pPr>
            <a:r>
              <a:rPr lang="ru-RU" sz="2000">
                <a:solidFill>
                  <a:schemeClr val="bg1"/>
                </a:solidFill>
                <a:latin typeface="Calibri" pitchFamily="34" charset="0"/>
              </a:rPr>
              <a:t>Близость  крупнейших индустриальных  баз  </a:t>
            </a:r>
          </a:p>
          <a:p>
            <a:pPr marL="342900" indent="-342900"/>
            <a:r>
              <a:rPr lang="ru-RU" sz="2000">
                <a:solidFill>
                  <a:schemeClr val="bg1"/>
                </a:solidFill>
                <a:latin typeface="Calibri" pitchFamily="34" charset="0"/>
              </a:rPr>
              <a:t>Северо- Запада,  Урала, Центра.</a:t>
            </a:r>
          </a:p>
          <a:p>
            <a:pPr marL="342900" indent="-342900"/>
            <a:endParaRPr lang="ru-RU" sz="200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/>
            <a:r>
              <a:rPr lang="ru-RU" sz="2000">
                <a:solidFill>
                  <a:schemeClr val="bg1"/>
                </a:solidFill>
                <a:latin typeface="Calibri" pitchFamily="34" charset="0"/>
              </a:rPr>
              <a:t>6. Граничит с…………экономическими районами.</a:t>
            </a:r>
          </a:p>
          <a:p>
            <a:pPr marL="342900" indent="-342900">
              <a:buFontTx/>
              <a:buAutoNum type="arabicPeriod" startAt="3"/>
            </a:pPr>
            <a:endParaRPr lang="ru-RU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buFontTx/>
              <a:buAutoNum type="arabicPeriod" startAt="3"/>
            </a:pPr>
            <a:endParaRPr lang="ru-RU">
              <a:solidFill>
                <a:schemeClr val="bg1"/>
              </a:solidFill>
              <a:latin typeface="Calibri" pitchFamily="34" charset="0"/>
            </a:endParaRPr>
          </a:p>
          <a:p>
            <a:pPr marL="800100" lvl="1" indent="-342900">
              <a:buFontTx/>
              <a:buAutoNum type="arabicPeriod"/>
            </a:pP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>
                <a:solidFill>
                  <a:schemeClr val="bg1"/>
                </a:solidFill>
              </a:rPr>
              <a:t>Преобладает равнинный рельеф</a:t>
            </a:r>
          </a:p>
        </p:txBody>
      </p:sp>
      <p:pic>
        <p:nvPicPr>
          <p:cNvPr id="5" name="Содержимое 4" descr="кр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214438"/>
            <a:ext cx="4286250" cy="3214687"/>
          </a:xfr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00125" y="4500563"/>
            <a:ext cx="23383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Тиманский кряж</a:t>
            </a:r>
          </a:p>
        </p:txBody>
      </p:sp>
      <p:pic>
        <p:nvPicPr>
          <p:cNvPr id="8" name="Рисунок 7" descr="УВАЛ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3786188"/>
            <a:ext cx="471487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15000" y="3071813"/>
            <a:ext cx="25003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Северные Увалы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86050" cy="1143000"/>
          </a:xfrm>
        </p:spPr>
        <p:txBody>
          <a:bodyPr/>
          <a:lstStyle/>
          <a:p>
            <a:r>
              <a:rPr lang="ru-RU" sz="3200" smtClean="0">
                <a:solidFill>
                  <a:schemeClr val="bg1"/>
                </a:solidFill>
              </a:rPr>
              <a:t>Горы Хибины</a:t>
            </a:r>
          </a:p>
        </p:txBody>
      </p:sp>
      <p:pic>
        <p:nvPicPr>
          <p:cNvPr id="4" name="Содержимое 3" descr="5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29000" y="0"/>
            <a:ext cx="5715000" cy="3686175"/>
          </a:xfrm>
        </p:spPr>
      </p:pic>
      <p:pic>
        <p:nvPicPr>
          <p:cNvPr id="5" name="Рисунок 4" descr="гор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71813"/>
            <a:ext cx="504825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929313" y="4429125"/>
            <a:ext cx="3162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 </a:t>
            </a:r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Макс. высота – 1200 м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smtClean="0">
                <a:solidFill>
                  <a:srgbClr val="C00000"/>
                </a:solidFill>
              </a:rPr>
              <a:t>Климат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928688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smtClean="0">
                <a:solidFill>
                  <a:schemeClr val="bg1"/>
                </a:solidFill>
              </a:rPr>
              <a:t>СубАКП,  УКП</a:t>
            </a:r>
          </a:p>
          <a:p>
            <a:pPr lvl="1">
              <a:buFontTx/>
              <a:buChar char="-"/>
            </a:pPr>
            <a:r>
              <a:rPr lang="ru-RU" b="1" smtClean="0">
                <a:solidFill>
                  <a:schemeClr val="bg1"/>
                </a:solidFill>
              </a:rPr>
              <a:t>циклоны,</a:t>
            </a:r>
          </a:p>
          <a:p>
            <a:pPr lvl="1">
              <a:buFontTx/>
              <a:buChar char="-"/>
            </a:pPr>
            <a:r>
              <a:rPr lang="ru-RU" b="1" smtClean="0">
                <a:solidFill>
                  <a:schemeClr val="bg1"/>
                </a:solidFill>
              </a:rPr>
              <a:t>Средние температуры:</a:t>
            </a:r>
          </a:p>
          <a:p>
            <a:pPr lvl="1">
              <a:buFont typeface="Arial" charset="0"/>
              <a:buNone/>
            </a:pPr>
            <a:r>
              <a:rPr lang="ru-RU" b="1" smtClean="0">
                <a:solidFill>
                  <a:schemeClr val="bg1"/>
                </a:solidFill>
              </a:rPr>
              <a:t>     январь- 16, июль +12,</a:t>
            </a:r>
          </a:p>
          <a:p>
            <a:pPr lvl="1">
              <a:buFont typeface="Arial" charset="0"/>
              <a:buNone/>
            </a:pPr>
            <a:r>
              <a:rPr lang="ru-RU" b="1" smtClean="0">
                <a:solidFill>
                  <a:schemeClr val="bg1"/>
                </a:solidFill>
              </a:rPr>
              <a:t>- Осадков выпадает 400 – 600 мм.год</a:t>
            </a:r>
          </a:p>
          <a:p>
            <a:pPr>
              <a:buFont typeface="Arial" charset="0"/>
              <a:buNone/>
            </a:pPr>
            <a:r>
              <a:rPr lang="ru-RU" b="1" smtClean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00438" y="4214813"/>
            <a:ext cx="23574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>
                <a:solidFill>
                  <a:srgbClr val="C00000"/>
                </a:solidFill>
                <a:latin typeface="Calibri" pitchFamily="34" charset="0"/>
              </a:rPr>
              <a:t>Почвы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00125" y="4857750"/>
            <a:ext cx="66024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bg1"/>
                </a:solidFill>
                <a:latin typeface="Calibri" pitchFamily="34" charset="0"/>
              </a:rPr>
              <a:t>Тундрово – глеевые,  торфянистые. </a:t>
            </a:r>
          </a:p>
          <a:p>
            <a:r>
              <a:rPr lang="ru-RU" sz="3200" b="1">
                <a:solidFill>
                  <a:schemeClr val="bg1"/>
                </a:solidFill>
                <a:latin typeface="Calibri" pitchFamily="34" charset="0"/>
              </a:rPr>
              <a:t>подзолистые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>
              <a:solidFill>
                <a:srgbClr val="C00000"/>
              </a:solidFill>
            </a:endParaRPr>
          </a:p>
        </p:txBody>
      </p:sp>
      <p:pic>
        <p:nvPicPr>
          <p:cNvPr id="19458" name="Содержимое 3" descr="рек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71438"/>
            <a:ext cx="9239250" cy="6929438"/>
          </a:xfrm>
        </p:spPr>
      </p:pic>
      <p:sp>
        <p:nvSpPr>
          <p:cNvPr id="19459" name="TextBox 7"/>
          <p:cNvSpPr txBox="1">
            <a:spLocks noChangeArrowheads="1"/>
          </p:cNvSpPr>
          <p:nvPr/>
        </p:nvSpPr>
        <p:spPr bwMode="auto">
          <a:xfrm>
            <a:off x="714375" y="142875"/>
            <a:ext cx="67865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ru-RU" sz="4800" i="1">
                <a:solidFill>
                  <a:schemeClr val="bg1"/>
                </a:solidFill>
                <a:latin typeface="Calibri" pitchFamily="34" charset="0"/>
              </a:rPr>
              <a:t>Река Печора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2" name="Содержимое 3" descr="р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42875" y="0"/>
            <a:ext cx="9286875" cy="6858000"/>
          </a:xfrm>
        </p:spPr>
      </p:pic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3143250" y="357188"/>
            <a:ext cx="44799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i="1">
                <a:solidFill>
                  <a:schemeClr val="bg1"/>
                </a:solidFill>
                <a:latin typeface="Calibri" pitchFamily="34" charset="0"/>
              </a:rPr>
              <a:t>Река  Северная Двина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6" name="Содержимое 3" descr="Мезень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90050" cy="6858000"/>
          </a:xfrm>
        </p:spPr>
      </p:pic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3714750" y="642938"/>
            <a:ext cx="36639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i="1">
                <a:solidFill>
                  <a:schemeClr val="bg1"/>
                </a:solidFill>
                <a:latin typeface="Calibri" pitchFamily="34" charset="0"/>
              </a:rPr>
              <a:t>Река  Мезень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bg1">
              <a:alpha val="44000"/>
            </a:schemeClr>
          </a:solidFill>
        </a:ln>
      </a:spPr>
      <a:bodyPr rtlCol="0" anchor="ctr"/>
      <a:lstStyle>
        <a:defPPr algn="ctr">
          <a:defRPr dirty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194</Words>
  <Application>Microsoft Office PowerPoint</Application>
  <PresentationFormat>Экран (4:3)</PresentationFormat>
  <Paragraphs>84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Calibri</vt:lpstr>
      <vt:lpstr>Arial</vt:lpstr>
      <vt:lpstr>Wingdings</vt:lpstr>
      <vt:lpstr>Тема Office</vt:lpstr>
      <vt:lpstr>Слайд 1</vt:lpstr>
      <vt:lpstr>Слайд 2</vt:lpstr>
      <vt:lpstr>ЭГП:</vt:lpstr>
      <vt:lpstr>Преобладает равнинный рельеф</vt:lpstr>
      <vt:lpstr>Горы Хибины</vt:lpstr>
      <vt:lpstr>Климат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Природные ресурсы</vt:lpstr>
      <vt:lpstr>Лесные ресурсы</vt:lpstr>
      <vt:lpstr>Рыбные ресурсы</vt:lpstr>
      <vt:lpstr>Население 5,9 млн.чел (4%)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53</cp:revision>
  <dcterms:created xsi:type="dcterms:W3CDTF">2010-03-16T19:10:32Z</dcterms:created>
  <dcterms:modified xsi:type="dcterms:W3CDTF">2010-04-10T22:36:02Z</dcterms:modified>
</cp:coreProperties>
</file>